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D871A-6A9F-46D6-8548-B12E63678ADC}" type="datetimeFigureOut">
              <a:rPr lang="en-US" smtClean="0"/>
              <a:t>6/16/2010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D3ECACF-FF9C-42EE-AD12-5A00B5850C6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D871A-6A9F-46D6-8548-B12E63678ADC}" type="datetimeFigureOut">
              <a:rPr lang="en-US" smtClean="0"/>
              <a:t>6/16/2010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ECACF-FF9C-42EE-AD12-5A00B5850C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D871A-6A9F-46D6-8548-B12E63678ADC}" type="datetimeFigureOut">
              <a:rPr lang="en-US" smtClean="0"/>
              <a:t>6/16/2010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ECACF-FF9C-42EE-AD12-5A00B5850C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D871A-6A9F-46D6-8548-B12E63678ADC}" type="datetimeFigureOut">
              <a:rPr lang="en-US" smtClean="0"/>
              <a:t>6/16/2010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ECACF-FF9C-42EE-AD12-5A00B5850C6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D871A-6A9F-46D6-8548-B12E63678ADC}" type="datetimeFigureOut">
              <a:rPr lang="en-US" smtClean="0"/>
              <a:t>6/16/2010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D3ECACF-FF9C-42EE-AD12-5A00B5850C6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D871A-6A9F-46D6-8548-B12E63678ADC}" type="datetimeFigureOut">
              <a:rPr lang="en-US" smtClean="0"/>
              <a:t>6/16/2010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ECACF-FF9C-42EE-AD12-5A00B5850C6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D871A-6A9F-46D6-8548-B12E63678ADC}" type="datetimeFigureOut">
              <a:rPr lang="en-US" smtClean="0"/>
              <a:t>6/16/2010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ECACF-FF9C-42EE-AD12-5A00B5850C6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D871A-6A9F-46D6-8548-B12E63678ADC}" type="datetimeFigureOut">
              <a:rPr lang="en-US" smtClean="0"/>
              <a:t>6/16/2010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ECACF-FF9C-42EE-AD12-5A00B5850C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D871A-6A9F-46D6-8548-B12E63678ADC}" type="datetimeFigureOut">
              <a:rPr lang="en-US" smtClean="0"/>
              <a:t>6/16/2010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ECACF-FF9C-42EE-AD12-5A00B5850C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D871A-6A9F-46D6-8548-B12E63678ADC}" type="datetimeFigureOut">
              <a:rPr lang="en-US" smtClean="0"/>
              <a:t>6/16/2010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ECACF-FF9C-42EE-AD12-5A00B5850C6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D871A-6A9F-46D6-8548-B12E63678ADC}" type="datetimeFigureOut">
              <a:rPr lang="en-US" smtClean="0"/>
              <a:t>6/16/2010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D3ECACF-FF9C-42EE-AD12-5A00B5850C6B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FDD871A-6A9F-46D6-8548-B12E63678ADC}" type="datetimeFigureOut">
              <a:rPr lang="en-US" smtClean="0"/>
              <a:t>6/16/2010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D3ECACF-FF9C-42EE-AD12-5A00B5850C6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This will be on your quiz on </a:t>
            </a:r>
            <a:r>
              <a:rPr lang="en-US" dirty="0" smtClean="0">
                <a:solidFill>
                  <a:srgbClr val="FF0000"/>
                </a:solidFill>
              </a:rPr>
              <a:t>Friday</a:t>
            </a:r>
            <a:r>
              <a:rPr lang="en-US" dirty="0" smtClean="0"/>
              <a:t>!!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Major American Literary Movements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Lost Generation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752600"/>
            <a:ext cx="3749040" cy="4572000"/>
          </a:xfrm>
        </p:spPr>
        <p:txBody>
          <a:bodyPr/>
          <a:lstStyle/>
          <a:p>
            <a:r>
              <a:rPr lang="en-US" dirty="0" smtClean="0"/>
              <a:t>1914 – 1930s</a:t>
            </a:r>
          </a:p>
          <a:p>
            <a:r>
              <a:rPr lang="en-US" dirty="0" smtClean="0"/>
              <a:t>Emphasis: post-WWI disillusionment</a:t>
            </a:r>
          </a:p>
          <a:p>
            <a:r>
              <a:rPr lang="en-US" dirty="0" smtClean="0"/>
              <a:t>Major Authors: F. Scott Fitzgerald, Ernest Hemingway, Ezra Pound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9218" name="Picture 2" descr="C:\Users\Kate\AppData\Local\Microsoft\Windows\Temporary Internet Files\Content.IE5\ILHZ04G4\MC90033985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2667000"/>
            <a:ext cx="2544775" cy="15278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Harlem Renaissance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38200" y="1752600"/>
            <a:ext cx="3749040" cy="4572000"/>
          </a:xfrm>
        </p:spPr>
        <p:txBody>
          <a:bodyPr/>
          <a:lstStyle/>
          <a:p>
            <a:r>
              <a:rPr lang="en-US" dirty="0" smtClean="0"/>
              <a:t>1920s</a:t>
            </a:r>
          </a:p>
          <a:p>
            <a:r>
              <a:rPr lang="en-US" dirty="0" smtClean="0"/>
              <a:t>Emphasis: African-American literary movement</a:t>
            </a:r>
          </a:p>
          <a:p>
            <a:r>
              <a:rPr lang="en-US" dirty="0" smtClean="0"/>
              <a:t>Major Authors: Langston Hughes, </a:t>
            </a:r>
            <a:r>
              <a:rPr lang="en-US" dirty="0" err="1" smtClean="0"/>
              <a:t>Zora</a:t>
            </a:r>
            <a:r>
              <a:rPr lang="en-US" dirty="0" smtClean="0"/>
              <a:t> Neale Hurston </a:t>
            </a:r>
            <a:endParaRPr lang="en-US" dirty="0"/>
          </a:p>
        </p:txBody>
      </p:sp>
      <p:pic>
        <p:nvPicPr>
          <p:cNvPr id="10244" name="Picture 4" descr="C:\Users\Kate\AppData\Local\Microsoft\Windows\Temporary Internet Files\Content.IE5\U09MNW72\MC90023399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1905000"/>
            <a:ext cx="2467232" cy="32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Southern Agrarians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1930s</a:t>
            </a:r>
          </a:p>
          <a:p>
            <a:r>
              <a:rPr lang="en-US" dirty="0" smtClean="0"/>
              <a:t>Emphasis: Southern American poets return to metrical verse and narrative</a:t>
            </a:r>
          </a:p>
          <a:p>
            <a:r>
              <a:rPr lang="en-US" dirty="0" smtClean="0"/>
              <a:t>Major Authors: John Crowe Ransom, </a:t>
            </a:r>
            <a:r>
              <a:rPr lang="en-US" dirty="0" err="1" smtClean="0"/>
              <a:t>Rober</a:t>
            </a:r>
            <a:r>
              <a:rPr lang="en-US" dirty="0" smtClean="0"/>
              <a:t> Penn Warren</a:t>
            </a:r>
            <a:endParaRPr lang="en-US" dirty="0"/>
          </a:p>
        </p:txBody>
      </p:sp>
      <p:pic>
        <p:nvPicPr>
          <p:cNvPr id="11266" name="Picture 2" descr="C:\Users\Kate\AppData\Local\Microsoft\Windows\Temporary Internet Files\Content.IE5\REJ7IUL2\MC90018364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2286000"/>
            <a:ext cx="3097225" cy="21366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New York School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1940s – 1960s</a:t>
            </a:r>
          </a:p>
          <a:p>
            <a:r>
              <a:rPr lang="en-US" dirty="0" smtClean="0"/>
              <a:t>Emphasis: urban, alternative lifestyles, leftist</a:t>
            </a:r>
          </a:p>
          <a:p>
            <a:r>
              <a:rPr lang="en-US" dirty="0" smtClean="0"/>
              <a:t>Major Authors: Frank O’Hara, John </a:t>
            </a:r>
            <a:r>
              <a:rPr lang="en-US" dirty="0" err="1" smtClean="0"/>
              <a:t>Ashbery</a:t>
            </a:r>
            <a:r>
              <a:rPr lang="en-US" dirty="0" smtClean="0"/>
              <a:t>, Barbara Guest </a:t>
            </a:r>
            <a:endParaRPr lang="en-US" dirty="0"/>
          </a:p>
        </p:txBody>
      </p:sp>
      <p:pic>
        <p:nvPicPr>
          <p:cNvPr id="12290" name="Picture 2" descr="C:\Users\Kate\AppData\Local\Microsoft\Windows\Temporary Internet Files\Content.IE5\REJ7IUL2\MC90020053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2057400"/>
            <a:ext cx="3656615" cy="2971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Beat Generation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1950s – 1960s</a:t>
            </a:r>
          </a:p>
          <a:p>
            <a:r>
              <a:rPr lang="en-US" dirty="0" smtClean="0"/>
              <a:t>Emphasis: anti-establishment</a:t>
            </a:r>
          </a:p>
          <a:p>
            <a:r>
              <a:rPr lang="en-US" dirty="0" smtClean="0"/>
              <a:t>Major Authors: Jack Kerouac, Allen Ginsberg, William S. Burroughs, Ken </a:t>
            </a:r>
            <a:r>
              <a:rPr lang="en-US" dirty="0" err="1" smtClean="0"/>
              <a:t>Kesey</a:t>
            </a:r>
            <a:r>
              <a:rPr lang="en-US" dirty="0" smtClean="0"/>
              <a:t>, Hunter S. Thompson </a:t>
            </a:r>
            <a:endParaRPr lang="en-US" dirty="0"/>
          </a:p>
        </p:txBody>
      </p:sp>
      <p:pic>
        <p:nvPicPr>
          <p:cNvPr id="13314" name="Picture 2" descr="C:\Users\Kate\AppData\Local\Microsoft\Windows\Temporary Internet Files\Content.IE5\9EJJD7D5\MC90041071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828800"/>
            <a:ext cx="3657600" cy="34372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Confessional Poets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905000"/>
            <a:ext cx="3749040" cy="4572000"/>
          </a:xfrm>
        </p:spPr>
        <p:txBody>
          <a:bodyPr/>
          <a:lstStyle/>
          <a:p>
            <a:r>
              <a:rPr lang="en-US" dirty="0" smtClean="0"/>
              <a:t>1950s – 1960s</a:t>
            </a:r>
          </a:p>
          <a:p>
            <a:r>
              <a:rPr lang="en-US" dirty="0" smtClean="0"/>
              <a:t>Emphasis: self-exploration, often brutal</a:t>
            </a:r>
          </a:p>
          <a:p>
            <a:r>
              <a:rPr lang="en-US" dirty="0" smtClean="0"/>
              <a:t>Major Authors: Robert Lowell, Sylvia Plath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4338" name="Picture 2" descr="C:\Users\Kate\AppData\Local\Microsoft\Windows\Temporary Internet Files\Content.IE5\REJ7IUL2\MC90012803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2286000"/>
            <a:ext cx="3733800" cy="2227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Postmodernism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1950 – present</a:t>
            </a:r>
          </a:p>
          <a:p>
            <a:r>
              <a:rPr lang="en-US" dirty="0" smtClean="0"/>
              <a:t>Emphasis: post-WWII skepticism about absolutes, embracing of diversity, iron, and word play</a:t>
            </a:r>
          </a:p>
          <a:p>
            <a:r>
              <a:rPr lang="en-US" dirty="0" smtClean="0"/>
              <a:t>Major Authors: Thomas Pynchon, Kurt Vonnegut, Joyce Carol Oates </a:t>
            </a:r>
            <a:endParaRPr lang="en-US" dirty="0"/>
          </a:p>
        </p:txBody>
      </p:sp>
      <p:pic>
        <p:nvPicPr>
          <p:cNvPr id="15363" name="Picture 3" descr="C:\Users\Kate\AppData\Local\Microsoft\Windows\Temporary Internet Files\Content.IE5\U09MNW72\MC90007114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2057400"/>
            <a:ext cx="2866931" cy="26270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Colonialism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1620-1770s</a:t>
            </a:r>
          </a:p>
          <a:p>
            <a:r>
              <a:rPr lang="en-US" dirty="0" smtClean="0"/>
              <a:t>Emphasis: history, religion, the New World</a:t>
            </a:r>
          </a:p>
          <a:p>
            <a:r>
              <a:rPr lang="en-US" dirty="0" smtClean="0"/>
              <a:t>Major Authors: Benjamin Franklin, Cotton Mather, Anne Bradstreet </a:t>
            </a:r>
            <a:endParaRPr lang="en-US" dirty="0"/>
          </a:p>
        </p:txBody>
      </p:sp>
      <p:pic>
        <p:nvPicPr>
          <p:cNvPr id="1026" name="Picture 2" descr="C:\Users\Kate\AppData\Local\Microsoft\Windows\Temporary Internet Files\Content.IE5\9EJJD7D5\MC90005345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2590800"/>
            <a:ext cx="2109521" cy="16623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Revolutionary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1750s – 1800 </a:t>
            </a:r>
          </a:p>
          <a:p>
            <a:r>
              <a:rPr lang="en-US" dirty="0" smtClean="0"/>
              <a:t>Emphasis: great documents of American revolution and independence</a:t>
            </a:r>
          </a:p>
          <a:p>
            <a:r>
              <a:rPr lang="en-US" dirty="0" smtClean="0"/>
              <a:t>Major Authors: Thomas Paine, Thomas Jefferson, Benjamin Franklin </a:t>
            </a:r>
            <a:endParaRPr lang="en-US" dirty="0"/>
          </a:p>
        </p:txBody>
      </p:sp>
      <p:pic>
        <p:nvPicPr>
          <p:cNvPr id="2052" name="Picture 4" descr="C:\Users\Kate\AppData\Local\Microsoft\Windows\Temporary Internet Files\Content.IE5\REJ7IUL2\MC90015005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2057400"/>
            <a:ext cx="3266792" cy="24821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Nationalism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1770s – 1820s</a:t>
            </a:r>
          </a:p>
          <a:p>
            <a:r>
              <a:rPr lang="en-US" dirty="0" smtClean="0"/>
              <a:t>Emphasis: authentic American settings and characters</a:t>
            </a:r>
          </a:p>
          <a:p>
            <a:r>
              <a:rPr lang="en-US" dirty="0" smtClean="0"/>
              <a:t>Washington Irving, James </a:t>
            </a:r>
            <a:r>
              <a:rPr lang="en-US" dirty="0" err="1" smtClean="0"/>
              <a:t>Fenimore</a:t>
            </a:r>
            <a:r>
              <a:rPr lang="en-US" dirty="0" smtClean="0"/>
              <a:t> Cooper, Edgar Allan Poe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3074" name="Picture 2" descr="C:\Users\Kate\AppData\Local\Microsoft\Windows\Temporary Internet Files\Content.IE5\U09MNW72\MC90023155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2362200"/>
            <a:ext cx="3188329" cy="24323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Romanticism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1780s – 1880s</a:t>
            </a:r>
          </a:p>
          <a:p>
            <a:r>
              <a:rPr lang="en-US" dirty="0" smtClean="0"/>
              <a:t>Emphasis: emotion and imagination over logic and scientific thought </a:t>
            </a:r>
          </a:p>
          <a:p>
            <a:r>
              <a:rPr lang="en-US" dirty="0" smtClean="0"/>
              <a:t>Major Authors: Nathanial Hawthorne, Herman Melville, Henry Wadsworth Longfellow</a:t>
            </a:r>
          </a:p>
          <a:p>
            <a:r>
              <a:rPr lang="en-US" dirty="0" smtClean="0"/>
              <a:t>(Some would make the argument that Poe, and Irving are also Romantic authors)</a:t>
            </a:r>
            <a:endParaRPr lang="en-US" dirty="0"/>
          </a:p>
        </p:txBody>
      </p:sp>
      <p:pic>
        <p:nvPicPr>
          <p:cNvPr id="4098" name="Picture 2" descr="C:\Users\Kate\AppData\Local\Microsoft\Windows\Temporary Internet Files\Content.IE5\ILHZ04G4\MC90030494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2057400"/>
            <a:ext cx="2743200" cy="25037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Transcendentalism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1830s – 1850s</a:t>
            </a:r>
          </a:p>
          <a:p>
            <a:r>
              <a:rPr lang="en-US" dirty="0" smtClean="0"/>
              <a:t>Emphasis: self-reliance, independence from modern innovations</a:t>
            </a:r>
          </a:p>
          <a:p>
            <a:r>
              <a:rPr lang="en-US" dirty="0" smtClean="0"/>
              <a:t>Major Authors: Ralph Waldo Emerson, Henry David Thoreau, Walt Whitman </a:t>
            </a:r>
            <a:endParaRPr lang="en-US" dirty="0"/>
          </a:p>
        </p:txBody>
      </p:sp>
      <p:pic>
        <p:nvPicPr>
          <p:cNvPr id="5122" name="Picture 2" descr="C:\Users\Kate\AppData\Local\Microsoft\Windows\Temporary Internet Files\Content.IE5\ILHZ04G4\MC90027253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057400"/>
            <a:ext cx="4146137" cy="304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1850s – 1900</a:t>
            </a:r>
          </a:p>
          <a:p>
            <a:r>
              <a:rPr lang="en-US" dirty="0" smtClean="0"/>
              <a:t>Emphasis: simpler style, everyday concerns</a:t>
            </a:r>
          </a:p>
          <a:p>
            <a:r>
              <a:rPr lang="en-US" dirty="0" smtClean="0"/>
              <a:t>Major Authors: Henry James, William Dean Howells, Mark Twain, Kate Chopin </a:t>
            </a:r>
            <a:endParaRPr lang="en-US" dirty="0"/>
          </a:p>
        </p:txBody>
      </p:sp>
      <p:pic>
        <p:nvPicPr>
          <p:cNvPr id="6148" name="Picture 4" descr="C:\Users\Kate\AppData\Local\Microsoft\Windows\Temporary Internet Files\Content.IE5\ILHZ04G4\MC90035724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2286000"/>
            <a:ext cx="2590800" cy="25933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Naturalism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1880s – 1940s</a:t>
            </a:r>
          </a:p>
          <a:p>
            <a:r>
              <a:rPr lang="en-US" dirty="0" smtClean="0"/>
              <a:t>Emphasis: how heredity and environment control people</a:t>
            </a:r>
          </a:p>
          <a:p>
            <a:r>
              <a:rPr lang="en-US" dirty="0" smtClean="0"/>
              <a:t>Major Authors: Stephen Crane, Frank Norris, Jack London, Theodore Dreiser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7170" name="Picture 2" descr="C:\Users\Kate\AppData\Local\Microsoft\Windows\Temporary Internet Files\Content.IE5\ILHZ04G4\MC90002264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524000"/>
            <a:ext cx="3703760" cy="3581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Modernism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1900 – 1950 (some say it continues through the present)</a:t>
            </a:r>
          </a:p>
          <a:p>
            <a:r>
              <a:rPr lang="en-US" dirty="0" smtClean="0"/>
              <a:t>Emphasis: alienation, reaction to modern life</a:t>
            </a:r>
          </a:p>
          <a:p>
            <a:r>
              <a:rPr lang="en-US" dirty="0" smtClean="0"/>
              <a:t>Major Authors: T.S. Elliot, Ernest Hemingway, Sinclair Lewis, Willa Cather, John Steinbeck</a:t>
            </a:r>
            <a:endParaRPr lang="en-US" dirty="0"/>
          </a:p>
        </p:txBody>
      </p:sp>
      <p:pic>
        <p:nvPicPr>
          <p:cNvPr id="8194" name="Picture 2" descr="C:\Users\Kate\AppData\Local\Microsoft\Windows\Temporary Internet Files\Content.IE5\REJ7IUL2\MC90024109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2200" y="1905000"/>
            <a:ext cx="1599286" cy="31536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44</TotalTime>
  <Words>407</Words>
  <Application>Microsoft Office PowerPoint</Application>
  <PresentationFormat>On-screen Show (4:3)</PresentationFormat>
  <Paragraphs>63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Equity</vt:lpstr>
      <vt:lpstr>Major American Literary Movements</vt:lpstr>
      <vt:lpstr>Colonialism</vt:lpstr>
      <vt:lpstr>Revolutionary</vt:lpstr>
      <vt:lpstr>Nationalism</vt:lpstr>
      <vt:lpstr>Romanticism</vt:lpstr>
      <vt:lpstr>Transcendentalism</vt:lpstr>
      <vt:lpstr>Realism</vt:lpstr>
      <vt:lpstr>Naturalism</vt:lpstr>
      <vt:lpstr>Modernism</vt:lpstr>
      <vt:lpstr>The Lost Generation</vt:lpstr>
      <vt:lpstr>Harlem Renaissance</vt:lpstr>
      <vt:lpstr>Southern Agrarians</vt:lpstr>
      <vt:lpstr>New York School</vt:lpstr>
      <vt:lpstr>Beat Generation</vt:lpstr>
      <vt:lpstr>Confessional Poets</vt:lpstr>
      <vt:lpstr>Postmodernism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Major American Literary Movements</dc:title>
  <dc:creator>Katie Janeen Sakura  McShurley</dc:creator>
  <cp:lastModifiedBy>Katie Janeen Sakura  McShurley</cp:lastModifiedBy>
  <cp:revision>27</cp:revision>
  <dcterms:created xsi:type="dcterms:W3CDTF">2010-06-16T17:59:25Z</dcterms:created>
  <dcterms:modified xsi:type="dcterms:W3CDTF">2010-06-16T18:43:37Z</dcterms:modified>
</cp:coreProperties>
</file>